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33C30-5ACC-BB4F-BA9C-8C2122D25D21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8EDF-3C38-8A4E-8CAA-83F64C039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AWARENESS YEAR</a:t>
            </a:r>
          </a:p>
          <a:p>
            <a:pPr>
              <a:buNone/>
            </a:pPr>
            <a:r>
              <a:rPr lang="en"/>
              <a:t>Stress - "Look where these things (Practices) live, but how you can be intentional/explicit about delivering them" Fine line between encouraging with "You're already doing this" and "You need to do something completely new" - Teachers should recognize that the practices already exist within the current curriculum, but they need to learn how to draw them out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This is the first practice. (Read over the practice). Participants should record on their note taking sheet activities/lessons where they know they already do this. Share out as a group the ideas participants wrote down.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56D6-C68A-B54A-9064-D1C8034F60DC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8538-160E-8845-8F58-7400C290BF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GSSLogo 091611_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37" y="507437"/>
            <a:ext cx="3135038" cy="3285629"/>
          </a:xfrm>
          <a:prstGeom prst="rect">
            <a:avLst/>
          </a:prstGeom>
        </p:spPr>
      </p:pic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3000" y="2031438"/>
            <a:ext cx="7772400" cy="2397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latin typeface="Arial"/>
                <a:cs typeface="Arial"/>
              </a:rPr>
              <a:t>Next Generation Science Standards (NGSS)</a:t>
            </a:r>
          </a:p>
          <a:p>
            <a:pPr>
              <a:buNone/>
            </a:pPr>
            <a:r>
              <a:rPr lang="en" dirty="0">
                <a:latin typeface="Arial"/>
                <a:cs typeface="Arial"/>
              </a:rPr>
              <a:t>Module 1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3000" y="4428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Science and Engineering Practices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866675" y="4992775"/>
            <a:ext cx="7440299" cy="1622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buNone/>
            </a:pPr>
            <a:r>
              <a:rPr lang="en" dirty="0">
                <a:solidFill>
                  <a:schemeClr val="tx1"/>
                </a:solidFill>
              </a:rPr>
              <a:t>Presenter name</a:t>
            </a:r>
          </a:p>
          <a:p>
            <a:pPr marL="0" lvl="0" indent="0" algn="ctr" rtl="0">
              <a:buNone/>
            </a:pPr>
            <a:r>
              <a:rPr lang="en" dirty="0">
                <a:solidFill>
                  <a:schemeClr val="tx1"/>
                </a:solidFill>
              </a:rPr>
              <a:t>Presenter name</a:t>
            </a:r>
          </a:p>
          <a:p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buNone/>
            </a:pPr>
            <a:r>
              <a:rPr lang="en" dirty="0">
                <a:solidFill>
                  <a:schemeClr val="tx1"/>
                </a:solidFill>
              </a:rPr>
              <a:t>Developed by Susie Cochran, Paige Zimmer, and Jen Brown-Whale</a:t>
            </a:r>
          </a:p>
          <a:p>
            <a:pPr marL="0" indent="0" algn="ctr">
              <a:buNone/>
            </a:pPr>
            <a:r>
              <a:rPr lang="en" dirty="0">
                <a:solidFill>
                  <a:schemeClr val="tx1"/>
                </a:solidFill>
              </a:rPr>
              <a:t>Please contact Amy Reese with any 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-293999" y="0"/>
            <a:ext cx="9437999" cy="5687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>
                <a:solidFill>
                  <a:schemeClr val="tx1"/>
                </a:solidFill>
                <a:effectLst/>
              </a:rPr>
              <a:t>1.</a:t>
            </a:r>
            <a:r>
              <a:rPr lang="en" b="0" dirty="0">
                <a:solidFill>
                  <a:schemeClr val="tx1"/>
                </a:solidFill>
                <a:effectLst/>
              </a:rPr>
              <a:t> </a:t>
            </a:r>
            <a:r>
              <a:rPr lang="en" b="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Asking Questions and Defining Problems</a:t>
            </a:r>
          </a:p>
        </p:txBody>
      </p:sp>
      <p:graphicFrame>
        <p:nvGraphicFramePr>
          <p:cNvPr id="67" name="Shape 6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6837266"/>
              </p:ext>
            </p:extLst>
          </p:nvPr>
        </p:nvGraphicFramePr>
        <p:xfrm>
          <a:off x="549730" y="758314"/>
          <a:ext cx="8075344" cy="59148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32882"/>
                <a:gridCol w="4042462"/>
              </a:tblGrid>
              <a:tr h="591484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 u="sng" dirty="0"/>
                        <a:t>Science</a:t>
                      </a:r>
                      <a:r>
                        <a:rPr lang="en" sz="1800" b="1" dirty="0"/>
                        <a:t> begins with a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</a:t>
                      </a:r>
                      <a:r>
                        <a:rPr lang="en" sz="1800" b="1" dirty="0"/>
                        <a:t> about a phenomenon, such as “Why is the sky blue? or “What causes cancer?,” and seeks to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develop theories </a:t>
                      </a:r>
                      <a:r>
                        <a:rPr lang="en" sz="1800" b="1" dirty="0"/>
                        <a:t>that can provide explanatory answers to such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questions</a:t>
                      </a:r>
                      <a:r>
                        <a:rPr lang="en" sz="1800" b="1" dirty="0"/>
                        <a:t>.  A basic practice of the scientist is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formulating</a:t>
                      </a:r>
                      <a:r>
                        <a:rPr lang="en" sz="1800" b="1" dirty="0"/>
                        <a:t> empirically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answerable questions </a:t>
                      </a:r>
                      <a:r>
                        <a:rPr lang="en" sz="1800" b="1" dirty="0"/>
                        <a:t>about phenomena, establishing what is already known, and determining what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questions</a:t>
                      </a:r>
                      <a:r>
                        <a:rPr lang="en" sz="1800" b="1" dirty="0"/>
                        <a:t> have yet to be satisfactorily answered.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 u="sng" dirty="0"/>
                        <a:t>Engineering</a:t>
                      </a:r>
                      <a:r>
                        <a:rPr lang="en" sz="1800" b="1" dirty="0"/>
                        <a:t> begins with a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/>
                        <a:t>, need, or desire that suggests an engineering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/>
                        <a:t> that needs to be solved.  A societal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/>
                        <a:t> such as reducing the nation’s dependence on fossil fuels may engender a variety of engineering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problems</a:t>
                      </a:r>
                      <a:r>
                        <a:rPr lang="en" sz="1800" b="1" dirty="0"/>
                        <a:t>, such as designing more efficient transportation systems, or alternative power generation devices such as improved solar cells.  Engineers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ask questions to define the engineering problem, </a:t>
                      </a:r>
                      <a:r>
                        <a:rPr lang="en" sz="1800" b="1" dirty="0">
                          <a:solidFill>
                            <a:schemeClr val="tx1"/>
                          </a:solidFill>
                        </a:rPr>
                        <a:t>determine criteria for a successful solution</a:t>
                      </a:r>
                      <a:r>
                        <a:rPr lang="en" sz="1800" b="1" dirty="0"/>
                        <a:t>, and identify constraints.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Shape 6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9547832"/>
              </p:ext>
            </p:extLst>
          </p:nvPr>
        </p:nvGraphicFramePr>
        <p:xfrm>
          <a:off x="360168" y="613454"/>
          <a:ext cx="8594270" cy="523033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292037"/>
                <a:gridCol w="4302233"/>
              </a:tblGrid>
              <a:tr h="4964918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endParaRPr lang="en-US" sz="1800" b="1" u="sng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u="none" dirty="0" smtClean="0">
                          <a:solidFill>
                            <a:srgbClr val="FFFF00"/>
                          </a:solidFill>
                        </a:rPr>
                        <a:t>SCIENTISTS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endParaRPr lang="en-US" sz="1800" b="1" u="sng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Science</a:t>
                      </a:r>
                      <a:r>
                        <a:rPr lang="en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begins with a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about a phenomenon, such as “Why is the sky blue? or “What causes cancer?,” and seeks to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develop theories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that can provide explanatory answers to such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questions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.  A basic practice of the scientist is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formulating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 empirically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answerable questions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about phenomena, establishing what is already known, and determining what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questions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have yet to be satisfactorily </a:t>
                      </a:r>
                      <a:r>
                        <a:rPr lang="en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answered</a:t>
                      </a:r>
                      <a:r>
                        <a:rPr lang="en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endParaRPr lang="en-US" sz="1800" b="1" u="sng" dirty="0" smtClean="0">
                        <a:solidFill>
                          <a:srgbClr val="004BA9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rgbClr val="FFFF00"/>
                          </a:solidFill>
                        </a:rPr>
                        <a:t>ENGINEERS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endParaRPr lang="en-US" sz="1800" b="1" u="sng" dirty="0" smtClean="0">
                        <a:solidFill>
                          <a:srgbClr val="004BA9"/>
                        </a:solidFill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 u="sng" dirty="0" smtClean="0">
                          <a:solidFill>
                            <a:srgbClr val="004BA9"/>
                          </a:solidFill>
                        </a:rPr>
                        <a:t>Engineering</a:t>
                      </a:r>
                      <a:r>
                        <a:rPr lang="en" sz="1800" b="1" dirty="0" smtClean="0">
                          <a:solidFill>
                            <a:srgbClr val="004BA9"/>
                          </a:solidFill>
                        </a:rPr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begins with a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, need, or desire that suggests an engineering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that needs to be solved.  A societal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such as reducing the nation’s dependence on fossil fuels may engender a variety of engineering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problems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,</a:t>
                      </a:r>
                      <a:r>
                        <a:rPr lang="en" sz="1800" b="1" dirty="0"/>
                        <a:t>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such as designing more efficient transportation systems, or alternative power generation devices such as improved solar cells.  Engineers </a:t>
                      </a:r>
                      <a:r>
                        <a:rPr lang="en" sz="1800" b="1" dirty="0">
                          <a:solidFill>
                            <a:srgbClr val="FFFF00"/>
                          </a:solidFill>
                        </a:rPr>
                        <a:t>ask questions to define the engineering problem, </a:t>
                      </a:r>
                      <a:r>
                        <a:rPr lang="en" sz="1800" b="1" dirty="0">
                          <a:solidFill>
                            <a:srgbClr val="004BA9"/>
                          </a:solidFill>
                        </a:rPr>
                        <a:t>determine criteria for a successful solution, and identify constraints</a:t>
                      </a:r>
                      <a:r>
                        <a:rPr lang="en" sz="1800" b="1" dirty="0" smtClean="0">
                          <a:solidFill>
                            <a:srgbClr val="004BA9"/>
                          </a:solidFill>
                        </a:rPr>
                        <a:t>.</a:t>
                      </a:r>
                      <a:endParaRPr lang="en" sz="1800" b="1" dirty="0">
                        <a:solidFill>
                          <a:srgbClr val="004BA9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Macintosh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Next Generation Science Standards (NGSS) Module 1</vt:lpstr>
      <vt:lpstr>1. Asking Questions and Defining Problems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Science Standards (NGSS) Module 1</dc:title>
  <dc:creator>Howard County Administrator</dc:creator>
  <cp:lastModifiedBy>Howard County Administrator</cp:lastModifiedBy>
  <cp:revision>1</cp:revision>
  <dcterms:created xsi:type="dcterms:W3CDTF">2014-03-28T17:22:15Z</dcterms:created>
  <dcterms:modified xsi:type="dcterms:W3CDTF">2014-03-28T17:23:34Z</dcterms:modified>
</cp:coreProperties>
</file>